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11" name="Slide Number Placeholder 10"/>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3C869AD-7602-4C86-8AE8-76D1E37DD4D8}"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C466B-5096-495C-85A2-FAAFDE2DDDE7}" type="datetimeFigureOut">
              <a:rPr lang="en-AU" smtClean="0"/>
              <a:t>11/03/2014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3C869AD-7602-4C86-8AE8-76D1E37DD4D8}" type="slidenum">
              <a:rPr lang="en-AU" smtClean="0"/>
              <a:t>‹#›</a:t>
            </a:fld>
            <a:endParaRPr lang="en-AU"/>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65C466B-5096-495C-85A2-FAAFDE2DDDE7}" type="datetimeFigureOut">
              <a:rPr lang="en-AU" smtClean="0"/>
              <a:t>11/03/2014</a:t>
            </a:fld>
            <a:endParaRPr lang="en-AU"/>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AU"/>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3C869AD-7602-4C86-8AE8-76D1E37DD4D8}"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youtu.be/TNyxgyIZFn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youtube.com/watch?v=F0w3j6RzJIk#t=51" TargetMode="Externa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Herb O’Brien</a:t>
            </a:r>
            <a:endParaRPr lang="en-AU" dirty="0"/>
          </a:p>
        </p:txBody>
      </p:sp>
      <p:sp>
        <p:nvSpPr>
          <p:cNvPr id="3" name="Subtitle 2"/>
          <p:cNvSpPr>
            <a:spLocks noGrp="1"/>
          </p:cNvSpPr>
          <p:nvPr>
            <p:ph type="subTitle" idx="1"/>
          </p:nvPr>
        </p:nvSpPr>
        <p:spPr>
          <a:xfrm>
            <a:off x="685800" y="3590899"/>
            <a:ext cx="7772400" cy="914400"/>
          </a:xfrm>
        </p:spPr>
        <p:txBody>
          <a:bodyPr>
            <a:normAutofit/>
          </a:bodyPr>
          <a:lstStyle/>
          <a:p>
            <a:r>
              <a:rPr lang="en-US" sz="2800" dirty="0" smtClean="0">
                <a:latin typeface="Blackadder ITC" panose="04020505051007020D02" pitchFamily="82" charset="0"/>
              </a:rPr>
              <a:t>A legend of the water ski.</a:t>
            </a:r>
            <a:endParaRPr lang="en-AU" sz="2800" dirty="0">
              <a:latin typeface="Blackadder ITC" panose="04020505051007020D02" pitchFamily="8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805277">
            <a:off x="1852290" y="3361899"/>
            <a:ext cx="1706021" cy="332104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4005064"/>
            <a:ext cx="2188864" cy="252318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36" y="404664"/>
            <a:ext cx="8352928" cy="2160240"/>
          </a:xfrm>
          <a:prstGeom prst="rect">
            <a:avLst/>
          </a:prstGeom>
        </p:spPr>
      </p:pic>
    </p:spTree>
    <p:extLst>
      <p:ext uri="{BB962C8B-B14F-4D97-AF65-F5344CB8AC3E}">
        <p14:creationId xmlns:p14="http://schemas.microsoft.com/office/powerpoint/2010/main" val="25284302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6" y="101986"/>
            <a:ext cx="8183880" cy="1051560"/>
          </a:xfrm>
        </p:spPr>
        <p:txBody>
          <a:bodyPr>
            <a:normAutofit/>
          </a:bodyPr>
          <a:lstStyle/>
          <a:p>
            <a:r>
              <a:rPr lang="en-US" sz="4800" dirty="0" smtClean="0">
                <a:latin typeface="Blackadder ITC" panose="04020505051007020D02" pitchFamily="82" charset="0"/>
              </a:rPr>
              <a:t>What herb was famous </a:t>
            </a:r>
            <a:r>
              <a:rPr lang="en-US" sz="4800" dirty="0" smtClean="0">
                <a:latin typeface="Blackadder ITC" panose="04020505051007020D02" pitchFamily="82" charset="0"/>
              </a:rPr>
              <a:t>for:</a:t>
            </a:r>
            <a:endParaRPr lang="en-AU" sz="4800" dirty="0">
              <a:latin typeface="Blackadder ITC" panose="04020505051007020D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4300" y="1153546"/>
            <a:ext cx="3888432" cy="2376264"/>
          </a:xfrm>
          <a:prstGeom prst="rect">
            <a:avLst/>
          </a:prstGeom>
        </p:spPr>
      </p:pic>
      <p:sp>
        <p:nvSpPr>
          <p:cNvPr id="5" name="TextBox 4"/>
          <p:cNvSpPr txBox="1"/>
          <p:nvPr/>
        </p:nvSpPr>
        <p:spPr>
          <a:xfrm>
            <a:off x="827584" y="1268760"/>
            <a:ext cx="3744416" cy="2369880"/>
          </a:xfrm>
          <a:prstGeom prst="rect">
            <a:avLst/>
          </a:prstGeom>
          <a:noFill/>
        </p:spPr>
        <p:txBody>
          <a:bodyPr wrap="square" rtlCol="0">
            <a:spAutoFit/>
          </a:bodyPr>
          <a:lstStyle/>
          <a:p>
            <a:r>
              <a:rPr lang="en-US" sz="1400" dirty="0" smtClean="0"/>
              <a:t>Herb was mostly famous for building one of the </a:t>
            </a:r>
            <a:r>
              <a:rPr lang="en-US" sz="1400" dirty="0" smtClean="0">
                <a:solidFill>
                  <a:srgbClr val="FF0000"/>
                </a:solidFill>
              </a:rPr>
              <a:t>first man made lake</a:t>
            </a:r>
            <a:r>
              <a:rPr lang="en-US" dirty="0" smtClean="0">
                <a:solidFill>
                  <a:srgbClr val="FF0000"/>
                </a:solidFill>
              </a:rPr>
              <a:t>.</a:t>
            </a:r>
          </a:p>
          <a:p>
            <a:endParaRPr lang="en-US" dirty="0"/>
          </a:p>
          <a:p>
            <a:pPr marL="285750" indent="-285750">
              <a:buFont typeface="Arial" panose="020B0604020202020204" pitchFamily="34" charset="0"/>
              <a:buChar char="•"/>
            </a:pPr>
            <a:r>
              <a:rPr lang="en-AU" sz="1400" dirty="0" smtClean="0"/>
              <a:t>Built in 1972 </a:t>
            </a:r>
          </a:p>
          <a:p>
            <a:pPr marL="285750" indent="-285750">
              <a:buFont typeface="Arial" panose="020B0604020202020204" pitchFamily="34" charset="0"/>
              <a:buChar char="•"/>
            </a:pPr>
            <a:r>
              <a:rPr lang="en-AU" sz="1400" dirty="0" smtClean="0">
                <a:solidFill>
                  <a:srgbClr val="FF0000"/>
                </a:solidFill>
              </a:rPr>
              <a:t>Radar Lake </a:t>
            </a:r>
            <a:r>
              <a:rPr lang="en-AU" sz="1400" dirty="0" smtClean="0"/>
              <a:t>is located in Woodinville Washington.</a:t>
            </a:r>
          </a:p>
          <a:p>
            <a:pPr marL="285750" indent="-285750">
              <a:buFont typeface="Arial" panose="020B0604020202020204" pitchFamily="34" charset="0"/>
              <a:buChar char="•"/>
            </a:pPr>
            <a:r>
              <a:rPr lang="en-AU" sz="1400" dirty="0" smtClean="0"/>
              <a:t>Radar Lake is now a ski park in his honour.</a:t>
            </a:r>
          </a:p>
          <a:p>
            <a:pPr marL="285750" indent="-285750">
              <a:buFont typeface="Arial" panose="020B0604020202020204" pitchFamily="34" charset="0"/>
              <a:buChar char="•"/>
            </a:pPr>
            <a:r>
              <a:rPr lang="en-AU" sz="1400" dirty="0" smtClean="0"/>
              <a:t>Radar Lake is one of the most popular ski parks in the world</a:t>
            </a:r>
            <a:endParaRPr lang="en-AU" sz="1400" dirty="0"/>
          </a:p>
        </p:txBody>
      </p:sp>
      <p:sp>
        <p:nvSpPr>
          <p:cNvPr id="6" name="TextBox 5"/>
          <p:cNvSpPr txBox="1"/>
          <p:nvPr/>
        </p:nvSpPr>
        <p:spPr>
          <a:xfrm>
            <a:off x="827584" y="3789040"/>
            <a:ext cx="3744416" cy="2031325"/>
          </a:xfrm>
          <a:prstGeom prst="rect">
            <a:avLst/>
          </a:prstGeom>
          <a:noFill/>
        </p:spPr>
        <p:txBody>
          <a:bodyPr wrap="square" rtlCol="0">
            <a:spAutoFit/>
          </a:bodyPr>
          <a:lstStyle/>
          <a:p>
            <a:r>
              <a:rPr lang="en-US" sz="1400" dirty="0" smtClean="0"/>
              <a:t>Herb was also famous for designing the </a:t>
            </a:r>
            <a:r>
              <a:rPr lang="en-US" sz="1400" dirty="0" smtClean="0">
                <a:solidFill>
                  <a:srgbClr val="FF0000"/>
                </a:solidFill>
              </a:rPr>
              <a:t>tunnel bottom ski </a:t>
            </a:r>
            <a:r>
              <a:rPr lang="en-AU" sz="1400" dirty="0" smtClean="0"/>
              <a:t>These double skis are made to make deep water starts effortless. The figurative shaped side cut design makes turning easy. The idea of the Tunnel concave bottom is so that you can have an easy effortless ride, hence the series name ‘easy rider’.</a:t>
            </a:r>
            <a:endParaRPr lang="en-AU" sz="1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736408" y="2793212"/>
            <a:ext cx="1944217" cy="3503828"/>
          </a:xfrm>
          <a:prstGeom prst="rect">
            <a:avLst/>
          </a:prstGeom>
        </p:spPr>
      </p:pic>
    </p:spTree>
    <p:extLst>
      <p:ext uri="{BB962C8B-B14F-4D97-AF65-F5344CB8AC3E}">
        <p14:creationId xmlns:p14="http://schemas.microsoft.com/office/powerpoint/2010/main" val="314510165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068" y="706740"/>
            <a:ext cx="8183880" cy="1051560"/>
          </a:xfrm>
        </p:spPr>
        <p:txBody>
          <a:bodyPr>
            <a:noAutofit/>
          </a:bodyPr>
          <a:lstStyle/>
          <a:p>
            <a:r>
              <a:rPr lang="en-US" sz="4000" dirty="0" smtClean="0">
                <a:latin typeface="Blackadder ITC" panose="04020505051007020D02" pitchFamily="82" charset="0"/>
              </a:rPr>
              <a:t>How he got into water </a:t>
            </a:r>
            <a:r>
              <a:rPr lang="en-US" sz="4000" dirty="0" smtClean="0">
                <a:latin typeface="Blackadder ITC" panose="04020505051007020D02" pitchFamily="82" charset="0"/>
              </a:rPr>
              <a:t>skiing and creating the company of O’</a:t>
            </a:r>
            <a:r>
              <a:rPr lang="en-US" sz="4000" dirty="0" smtClean="0">
                <a:latin typeface="Blackadder ITC" panose="04020505051007020D02" pitchFamily="82" charset="0"/>
              </a:rPr>
              <a:t>B</a:t>
            </a:r>
            <a:r>
              <a:rPr lang="en-US" sz="4000" dirty="0" smtClean="0">
                <a:latin typeface="Blackadder ITC" panose="04020505051007020D02" pitchFamily="82" charset="0"/>
              </a:rPr>
              <a:t>rien skis</a:t>
            </a:r>
            <a:endParaRPr lang="en-AU" sz="4000" dirty="0">
              <a:latin typeface="Blackadder ITC" panose="04020505051007020D02" pitchFamily="82" charset="0"/>
            </a:endParaRPr>
          </a:p>
        </p:txBody>
      </p:sp>
      <p:sp>
        <p:nvSpPr>
          <p:cNvPr id="3" name="TextBox 2"/>
          <p:cNvSpPr txBox="1"/>
          <p:nvPr/>
        </p:nvSpPr>
        <p:spPr>
          <a:xfrm>
            <a:off x="755576" y="1988840"/>
            <a:ext cx="7776864" cy="1569660"/>
          </a:xfrm>
          <a:prstGeom prst="rect">
            <a:avLst/>
          </a:prstGeom>
          <a:noFill/>
        </p:spPr>
        <p:txBody>
          <a:bodyPr wrap="square" rtlCol="0">
            <a:spAutoFit/>
          </a:bodyPr>
          <a:lstStyle/>
          <a:p>
            <a:r>
              <a:rPr lang="en-AU" sz="1600" dirty="0"/>
              <a:t>Herb </a:t>
            </a:r>
            <a:r>
              <a:rPr lang="en-AU" sz="1600" dirty="0" smtClean="0"/>
              <a:t>mostly got his influences from his dad, his dad wasn’t famous he was just a every day water skier and herb said that he wanted to be just like him</a:t>
            </a:r>
            <a:r>
              <a:rPr lang="en-AU" sz="1600" dirty="0"/>
              <a:t>. Herb came up with the idea of </a:t>
            </a:r>
            <a:r>
              <a:rPr lang="en-AU" sz="1600" dirty="0">
                <a:solidFill>
                  <a:srgbClr val="FF0000"/>
                </a:solidFill>
              </a:rPr>
              <a:t>O’Brien skis </a:t>
            </a:r>
            <a:r>
              <a:rPr lang="en-AU" sz="1600" dirty="0"/>
              <a:t>when he was a boy and he use to watch the few boats go past with skier's on the back, that was when he got the inspiration to start his own company in the basement of his house.</a:t>
            </a:r>
          </a:p>
        </p:txBody>
      </p:sp>
      <p:pic>
        <p:nvPicPr>
          <p:cNvPr id="4" name="Picture 3"/>
          <p:cNvPicPr>
            <a:picLocks noChangeAspect="1"/>
          </p:cNvPicPr>
          <p:nvPr/>
        </p:nvPicPr>
        <p:blipFill>
          <a:blip r:embed="rId2"/>
          <a:stretch>
            <a:fillRect/>
          </a:stretch>
        </p:blipFill>
        <p:spPr>
          <a:xfrm>
            <a:off x="790285" y="3789040"/>
            <a:ext cx="1384796" cy="1743630"/>
          </a:xfrm>
          <a:prstGeom prst="rect">
            <a:avLst/>
          </a:prstGeom>
        </p:spPr>
      </p:pic>
      <p:pic>
        <p:nvPicPr>
          <p:cNvPr id="5" name="Picture 4"/>
          <p:cNvPicPr>
            <a:picLocks noChangeAspect="1"/>
          </p:cNvPicPr>
          <p:nvPr/>
        </p:nvPicPr>
        <p:blipFill>
          <a:blip r:embed="rId3"/>
          <a:stretch>
            <a:fillRect/>
          </a:stretch>
        </p:blipFill>
        <p:spPr>
          <a:xfrm>
            <a:off x="4211960" y="3706749"/>
            <a:ext cx="3816424" cy="1908212"/>
          </a:xfrm>
          <a:prstGeom prst="rect">
            <a:avLst/>
          </a:prstGeom>
        </p:spPr>
      </p:pic>
    </p:spTree>
    <p:extLst>
      <p:ext uri="{BB962C8B-B14F-4D97-AF65-F5344CB8AC3E}">
        <p14:creationId xmlns:p14="http://schemas.microsoft.com/office/powerpoint/2010/main" val="25574003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83880" cy="1051560"/>
          </a:xfrm>
        </p:spPr>
        <p:txBody>
          <a:bodyPr>
            <a:normAutofit/>
          </a:bodyPr>
          <a:lstStyle/>
          <a:p>
            <a:r>
              <a:rPr lang="en-AU" sz="6000" dirty="0" smtClean="0">
                <a:latin typeface="Blackadder ITC" panose="04020505051007020D02" pitchFamily="82" charset="0"/>
              </a:rPr>
              <a:t>Herb’s companies</a:t>
            </a:r>
            <a:endParaRPr lang="en-AU" sz="6000" dirty="0">
              <a:latin typeface="Blackadder ITC" panose="04020505051007020D02" pitchFamily="82" charset="0"/>
            </a:endParaRPr>
          </a:p>
        </p:txBody>
      </p:sp>
      <p:sp>
        <p:nvSpPr>
          <p:cNvPr id="4" name="TextBox 3"/>
          <p:cNvSpPr txBox="1"/>
          <p:nvPr/>
        </p:nvSpPr>
        <p:spPr>
          <a:xfrm>
            <a:off x="815068" y="1528232"/>
            <a:ext cx="7632848" cy="2031325"/>
          </a:xfrm>
          <a:prstGeom prst="rect">
            <a:avLst/>
          </a:prstGeom>
          <a:noFill/>
        </p:spPr>
        <p:txBody>
          <a:bodyPr wrap="square" rtlCol="0">
            <a:spAutoFit/>
          </a:bodyPr>
          <a:lstStyle/>
          <a:p>
            <a:pPr marL="285750" indent="-285750">
              <a:buFont typeface="Arial" panose="020B0604020202020204" pitchFamily="34" charset="0"/>
              <a:buChar char="•"/>
            </a:pPr>
            <a:r>
              <a:rPr lang="en-AU" dirty="0" smtClean="0"/>
              <a:t>O’Brien ski’s</a:t>
            </a:r>
          </a:p>
          <a:p>
            <a:pPr marL="285750" indent="-285750">
              <a:buFont typeface="Arial" panose="020B0604020202020204" pitchFamily="34" charset="0"/>
              <a:buChar char="•"/>
            </a:pPr>
            <a:r>
              <a:rPr lang="en-AU" dirty="0" smtClean="0"/>
              <a:t>H.O water sports</a:t>
            </a:r>
          </a:p>
          <a:p>
            <a:pPr marL="285750" indent="-285750">
              <a:buFont typeface="Arial" panose="020B0604020202020204" pitchFamily="34" charset="0"/>
              <a:buChar char="•"/>
            </a:pPr>
            <a:r>
              <a:rPr lang="en-AU" dirty="0" smtClean="0"/>
              <a:t>Hyperlite</a:t>
            </a:r>
          </a:p>
          <a:p>
            <a:pPr marL="285750" indent="-285750">
              <a:buFont typeface="Arial" panose="020B0604020202020204" pitchFamily="34" charset="0"/>
              <a:buChar char="•"/>
            </a:pPr>
            <a:r>
              <a:rPr lang="en-AU" dirty="0" smtClean="0"/>
              <a:t>Square one (also known as </a:t>
            </a:r>
            <a:r>
              <a:rPr lang="en-AU" dirty="0"/>
              <a:t>R</a:t>
            </a:r>
            <a:r>
              <a:rPr lang="en-AU" dirty="0" smtClean="0"/>
              <a:t>onix)</a:t>
            </a:r>
          </a:p>
          <a:p>
            <a:pPr marL="285750" indent="-285750">
              <a:buFont typeface="Arial" panose="020B0604020202020204" pitchFamily="34" charset="0"/>
              <a:buChar char="•"/>
            </a:pPr>
            <a:r>
              <a:rPr lang="en-AU" dirty="0" smtClean="0"/>
              <a:t>Radar ski’s</a:t>
            </a:r>
          </a:p>
          <a:p>
            <a:pPr marL="285750" indent="-285750">
              <a:buFont typeface="Arial" panose="020B0604020202020204" pitchFamily="34" charset="0"/>
              <a:buChar char="•"/>
            </a:pPr>
            <a:endParaRPr lang="en-AU" dirty="0"/>
          </a:p>
          <a:p>
            <a:r>
              <a:rPr lang="en-AU" dirty="0" smtClean="0"/>
              <a:t>- Been in and out of companies.</a:t>
            </a:r>
            <a:endParaRPr lang="en-AU" dirty="0"/>
          </a:p>
        </p:txBody>
      </p:sp>
      <p:pic>
        <p:nvPicPr>
          <p:cNvPr id="5" name="Picture 4"/>
          <p:cNvPicPr>
            <a:picLocks noChangeAspect="1"/>
          </p:cNvPicPr>
          <p:nvPr/>
        </p:nvPicPr>
        <p:blipFill>
          <a:blip r:embed="rId2"/>
          <a:stretch>
            <a:fillRect/>
          </a:stretch>
        </p:blipFill>
        <p:spPr>
          <a:xfrm>
            <a:off x="611560" y="4955781"/>
            <a:ext cx="1560692" cy="952820"/>
          </a:xfrm>
          <a:prstGeom prst="rect">
            <a:avLst/>
          </a:prstGeom>
        </p:spPr>
      </p:pic>
      <p:pic>
        <p:nvPicPr>
          <p:cNvPr id="6" name="Picture 5"/>
          <p:cNvPicPr>
            <a:picLocks noChangeAspect="1"/>
          </p:cNvPicPr>
          <p:nvPr/>
        </p:nvPicPr>
        <p:blipFill>
          <a:blip r:embed="rId3"/>
          <a:stretch>
            <a:fillRect/>
          </a:stretch>
        </p:blipFill>
        <p:spPr>
          <a:xfrm>
            <a:off x="2076273" y="3789039"/>
            <a:ext cx="1943100" cy="2169451"/>
          </a:xfrm>
          <a:prstGeom prst="rect">
            <a:avLst/>
          </a:prstGeom>
        </p:spPr>
      </p:pic>
      <p:pic>
        <p:nvPicPr>
          <p:cNvPr id="7" name="Picture 6"/>
          <p:cNvPicPr>
            <a:picLocks noChangeAspect="1"/>
          </p:cNvPicPr>
          <p:nvPr/>
        </p:nvPicPr>
        <p:blipFill>
          <a:blip r:embed="rId4"/>
          <a:stretch>
            <a:fillRect/>
          </a:stretch>
        </p:blipFill>
        <p:spPr>
          <a:xfrm>
            <a:off x="3993661" y="3944888"/>
            <a:ext cx="2573834" cy="1010893"/>
          </a:xfrm>
          <a:prstGeom prst="rect">
            <a:avLst/>
          </a:prstGeom>
        </p:spPr>
      </p:pic>
      <p:pic>
        <p:nvPicPr>
          <p:cNvPr id="8" name="Picture 7"/>
          <p:cNvPicPr>
            <a:picLocks noChangeAspect="1"/>
          </p:cNvPicPr>
          <p:nvPr/>
        </p:nvPicPr>
        <p:blipFill>
          <a:blip r:embed="rId5"/>
          <a:stretch>
            <a:fillRect/>
          </a:stretch>
        </p:blipFill>
        <p:spPr>
          <a:xfrm>
            <a:off x="3993661" y="4955781"/>
            <a:ext cx="3106360" cy="1073402"/>
          </a:xfrm>
          <a:prstGeom prst="rect">
            <a:avLst/>
          </a:prstGeom>
        </p:spPr>
      </p:pic>
      <p:pic>
        <p:nvPicPr>
          <p:cNvPr id="9" name="Picture 8"/>
          <p:cNvPicPr>
            <a:picLocks noChangeAspect="1"/>
          </p:cNvPicPr>
          <p:nvPr/>
        </p:nvPicPr>
        <p:blipFill>
          <a:blip r:embed="rId6"/>
          <a:stretch>
            <a:fillRect/>
          </a:stretch>
        </p:blipFill>
        <p:spPr>
          <a:xfrm>
            <a:off x="611560" y="3721220"/>
            <a:ext cx="1555294" cy="1269556"/>
          </a:xfrm>
          <a:prstGeom prst="rect">
            <a:avLst/>
          </a:prstGeom>
        </p:spPr>
      </p:pic>
    </p:spTree>
    <p:extLst>
      <p:ext uri="{BB962C8B-B14F-4D97-AF65-F5344CB8AC3E}">
        <p14:creationId xmlns:p14="http://schemas.microsoft.com/office/powerpoint/2010/main" val="40329174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83880" cy="1051560"/>
          </a:xfrm>
        </p:spPr>
        <p:txBody>
          <a:bodyPr>
            <a:normAutofit/>
          </a:bodyPr>
          <a:lstStyle/>
          <a:p>
            <a:r>
              <a:rPr lang="en-AU" sz="4800" dirty="0" smtClean="0">
                <a:latin typeface="Blackadder ITC" panose="04020505051007020D02" pitchFamily="82" charset="0"/>
              </a:rPr>
              <a:t>Herb and his role as a designer</a:t>
            </a:r>
            <a:endParaRPr lang="en-AU" sz="4800" dirty="0">
              <a:latin typeface="Blackadder ITC" panose="04020505051007020D02" pitchFamily="82" charset="0"/>
            </a:endParaRPr>
          </a:p>
        </p:txBody>
      </p:sp>
      <p:sp>
        <p:nvSpPr>
          <p:cNvPr id="5" name="TextBox 4"/>
          <p:cNvSpPr txBox="1"/>
          <p:nvPr/>
        </p:nvSpPr>
        <p:spPr>
          <a:xfrm>
            <a:off x="683568" y="1916832"/>
            <a:ext cx="7488832" cy="3139321"/>
          </a:xfrm>
          <a:prstGeom prst="rect">
            <a:avLst/>
          </a:prstGeom>
          <a:noFill/>
        </p:spPr>
        <p:txBody>
          <a:bodyPr wrap="square" rtlCol="0">
            <a:spAutoFit/>
          </a:bodyPr>
          <a:lstStyle/>
          <a:p>
            <a:pPr marL="285750" indent="-285750">
              <a:buFont typeface="Arial" panose="020B0604020202020204" pitchFamily="34" charset="0"/>
              <a:buChar char="•"/>
            </a:pPr>
            <a:r>
              <a:rPr lang="en-AU" dirty="0" smtClean="0"/>
              <a:t>Tunnel bottom ski</a:t>
            </a:r>
          </a:p>
          <a:p>
            <a:endParaRPr lang="en-AU" dirty="0" smtClean="0"/>
          </a:p>
          <a:p>
            <a:pPr marL="285750" indent="-285750">
              <a:buFont typeface="Arial" panose="020B0604020202020204" pitchFamily="34" charset="0"/>
              <a:buChar char="•"/>
            </a:pPr>
            <a:r>
              <a:rPr lang="en-AU" dirty="0" smtClean="0"/>
              <a:t>Companies = bigger range in equipment</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Influences </a:t>
            </a:r>
          </a:p>
          <a:p>
            <a:pPr marL="285750" indent="-285750">
              <a:buFont typeface="Arial" panose="020B0604020202020204" pitchFamily="34" charset="0"/>
              <a:buChar char="•"/>
            </a:pPr>
            <a:endParaRPr lang="en-AU" dirty="0"/>
          </a:p>
          <a:p>
            <a:r>
              <a:rPr lang="en-AU" dirty="0" smtClean="0"/>
              <a:t>Herb didn't only made serious sport equipment he also made tubes for the people who like thriller rides.</a:t>
            </a:r>
          </a:p>
          <a:p>
            <a:endParaRPr lang="en-AU" dirty="0" smtClean="0"/>
          </a:p>
          <a:p>
            <a:r>
              <a:rPr lang="en-AU" dirty="0" smtClean="0">
                <a:hlinkClick r:id="rId2"/>
              </a:rPr>
              <a:t>://youtu.be/TNyxgyIZFno</a:t>
            </a:r>
            <a:endParaRPr lang="en-AU" dirty="0"/>
          </a:p>
          <a:p>
            <a:r>
              <a:rPr lang="en-AU" dirty="0" smtClean="0"/>
              <a:t> </a:t>
            </a:r>
            <a:endParaRPr lang="en-AU" dirty="0"/>
          </a:p>
        </p:txBody>
      </p:sp>
      <p:pic>
        <p:nvPicPr>
          <p:cNvPr id="6" name="Picture 5"/>
          <p:cNvPicPr>
            <a:picLocks noChangeAspect="1"/>
          </p:cNvPicPr>
          <p:nvPr/>
        </p:nvPicPr>
        <p:blipFill>
          <a:blip r:embed="rId3"/>
          <a:stretch>
            <a:fillRect/>
          </a:stretch>
        </p:blipFill>
        <p:spPr>
          <a:xfrm>
            <a:off x="6546115" y="778594"/>
            <a:ext cx="2009775" cy="2276475"/>
          </a:xfrm>
          <a:prstGeom prst="rect">
            <a:avLst/>
          </a:prstGeom>
        </p:spPr>
      </p:pic>
    </p:spTree>
    <p:extLst>
      <p:ext uri="{BB962C8B-B14F-4D97-AF65-F5344CB8AC3E}">
        <p14:creationId xmlns:p14="http://schemas.microsoft.com/office/powerpoint/2010/main" val="26305829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183880" cy="1051560"/>
          </a:xfrm>
        </p:spPr>
        <p:txBody>
          <a:bodyPr>
            <a:normAutofit/>
          </a:bodyPr>
          <a:lstStyle/>
          <a:p>
            <a:r>
              <a:rPr lang="en-AU" sz="6000" dirty="0" smtClean="0">
                <a:latin typeface="Blackadder ITC" panose="04020505051007020D02" pitchFamily="82" charset="0"/>
              </a:rPr>
              <a:t>O’Brien kneeboard </a:t>
            </a:r>
            <a:endParaRPr lang="en-AU" sz="6000" dirty="0">
              <a:latin typeface="Blackadder ITC" panose="04020505051007020D02" pitchFamily="82" charset="0"/>
            </a:endParaRPr>
          </a:p>
        </p:txBody>
      </p:sp>
      <p:sp>
        <p:nvSpPr>
          <p:cNvPr id="4" name="TextBox 3"/>
          <p:cNvSpPr txBox="1"/>
          <p:nvPr/>
        </p:nvSpPr>
        <p:spPr>
          <a:xfrm>
            <a:off x="755576" y="1628800"/>
            <a:ext cx="7704856" cy="1754326"/>
          </a:xfrm>
          <a:prstGeom prst="rect">
            <a:avLst/>
          </a:prstGeom>
          <a:noFill/>
        </p:spPr>
        <p:txBody>
          <a:bodyPr wrap="square" rtlCol="0">
            <a:spAutoFit/>
          </a:bodyPr>
          <a:lstStyle/>
          <a:p>
            <a:r>
              <a:rPr lang="en-AU" dirty="0" smtClean="0"/>
              <a:t>The O’Brien kneeboard was made for something different, he wanted to challenge him self to do something completely innovative and different.</a:t>
            </a:r>
          </a:p>
          <a:p>
            <a:endParaRPr lang="en-AU" dirty="0" smtClean="0">
              <a:hlinkClick r:id="rId2"/>
            </a:endParaRPr>
          </a:p>
          <a:p>
            <a:r>
              <a:rPr lang="en-AU" dirty="0" smtClean="0">
                <a:hlinkClick r:id="rId2"/>
              </a:rPr>
              <a:t>http://www.youtube.com/watch?v=F0w3j6RzJIk#t=51</a:t>
            </a:r>
            <a:endParaRPr lang="en-AU" dirty="0" smtClean="0"/>
          </a:p>
          <a:p>
            <a:endParaRPr lang="en-AU" dirty="0"/>
          </a:p>
        </p:txBody>
      </p:sp>
      <p:pic>
        <p:nvPicPr>
          <p:cNvPr id="5" name="Picture 4"/>
          <p:cNvPicPr>
            <a:picLocks noChangeAspect="1"/>
          </p:cNvPicPr>
          <p:nvPr/>
        </p:nvPicPr>
        <p:blipFill>
          <a:blip r:embed="rId3"/>
          <a:stretch>
            <a:fillRect/>
          </a:stretch>
        </p:blipFill>
        <p:spPr>
          <a:xfrm>
            <a:off x="755576" y="3573016"/>
            <a:ext cx="1990725" cy="2295525"/>
          </a:xfrm>
          <a:prstGeom prst="rect">
            <a:avLst/>
          </a:prstGeom>
        </p:spPr>
      </p:pic>
      <p:pic>
        <p:nvPicPr>
          <p:cNvPr id="6" name="Picture 5"/>
          <p:cNvPicPr>
            <a:picLocks noChangeAspect="1"/>
          </p:cNvPicPr>
          <p:nvPr/>
        </p:nvPicPr>
        <p:blipFill>
          <a:blip r:embed="rId4"/>
          <a:stretch>
            <a:fillRect/>
          </a:stretch>
        </p:blipFill>
        <p:spPr>
          <a:xfrm>
            <a:off x="3203848" y="3568890"/>
            <a:ext cx="1933575" cy="2286000"/>
          </a:xfrm>
          <a:prstGeom prst="rect">
            <a:avLst/>
          </a:prstGeom>
        </p:spPr>
      </p:pic>
      <p:pic>
        <p:nvPicPr>
          <p:cNvPr id="7" name="Picture 6"/>
          <p:cNvPicPr>
            <a:picLocks noChangeAspect="1"/>
          </p:cNvPicPr>
          <p:nvPr/>
        </p:nvPicPr>
        <p:blipFill>
          <a:blip r:embed="rId5"/>
          <a:stretch>
            <a:fillRect/>
          </a:stretch>
        </p:blipFill>
        <p:spPr>
          <a:xfrm>
            <a:off x="5492230" y="3568890"/>
            <a:ext cx="2944800" cy="2092358"/>
          </a:xfrm>
          <a:prstGeom prst="rect">
            <a:avLst/>
          </a:prstGeom>
        </p:spPr>
      </p:pic>
    </p:spTree>
    <p:extLst>
      <p:ext uri="{BB962C8B-B14F-4D97-AF65-F5344CB8AC3E}">
        <p14:creationId xmlns:p14="http://schemas.microsoft.com/office/powerpoint/2010/main" val="24328891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TotalTime>
  <Words>310</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Blackadder ITC</vt:lpstr>
      <vt:lpstr>Verdana</vt:lpstr>
      <vt:lpstr>Wingdings 2</vt:lpstr>
      <vt:lpstr>Aspect</vt:lpstr>
      <vt:lpstr>Herb O’Brien</vt:lpstr>
      <vt:lpstr>What herb was famous for:</vt:lpstr>
      <vt:lpstr>How he got into water skiing and creating the company of O’Brien skis</vt:lpstr>
      <vt:lpstr>Herb’s companies</vt:lpstr>
      <vt:lpstr>Herb and his role as a designer</vt:lpstr>
      <vt:lpstr>O’Brien kneeboard </vt:lpstr>
    </vt:vector>
  </TitlesOfParts>
  <Company>Mount Annan Christian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 O’Brien</dc:title>
  <dc:creator>STUDENT</dc:creator>
  <cp:lastModifiedBy>daniel sharpe</cp:lastModifiedBy>
  <cp:revision>8</cp:revision>
  <dcterms:created xsi:type="dcterms:W3CDTF">2014-03-11T03:29:48Z</dcterms:created>
  <dcterms:modified xsi:type="dcterms:W3CDTF">2014-03-11T05:47:22Z</dcterms:modified>
</cp:coreProperties>
</file>